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F2405C-9CA5-46F5-8C01-12383F21297C}">
  <a:tblStyle styleId="{10F2405C-9CA5-46F5-8C01-12383F2129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5.xml"/><Relationship Id="rId22" Type="http://schemas.openxmlformats.org/officeDocument/2006/relationships/font" Target="fonts/Lato-bold.fntdata"/><Relationship Id="rId10" Type="http://schemas.openxmlformats.org/officeDocument/2006/relationships/slide" Target="slides/slide4.xml"/><Relationship Id="rId21" Type="http://schemas.openxmlformats.org/officeDocument/2006/relationships/font" Target="fonts/Lato-regular.fntdata"/><Relationship Id="rId13" Type="http://schemas.openxmlformats.org/officeDocument/2006/relationships/slide" Target="slides/slide7.xml"/><Relationship Id="rId24" Type="http://schemas.openxmlformats.org/officeDocument/2006/relationships/font" Target="fonts/Lato-boldItalic.fntdata"/><Relationship Id="rId12" Type="http://schemas.openxmlformats.org/officeDocument/2006/relationships/slide" Target="slides/slide6.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aleway-italic.fntdata"/><Relationship Id="rId6" Type="http://schemas.openxmlformats.org/officeDocument/2006/relationships/notesMaster" Target="notesMasters/notesMaster1.xml"/><Relationship Id="rId18"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3be1ab79e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3be1ab79e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957eb6e0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957eb6e0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be1ab79e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be1ab79e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579548702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579548702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79548702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579548702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be1ab79e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be1ab79e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be1ab79e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be1ab79e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957eb6e0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957eb6e0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be1ab79e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be1ab79e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600">
                <a:latin typeface="Raleway"/>
                <a:ea typeface="Raleway"/>
                <a:cs typeface="Raleway"/>
                <a:sym typeface="Raleway"/>
              </a:rPr>
              <a:t>Confidencial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600">
                <a:latin typeface="Raleway"/>
                <a:ea typeface="Raleway"/>
                <a:cs typeface="Raleway"/>
                <a:sym typeface="Raleway"/>
              </a:rPr>
              <a:t>Personalizado para </a:t>
            </a:r>
            <a:r>
              <a:rPr b="1" lang="es-419" sz="600">
                <a:latin typeface="Raleway"/>
                <a:ea typeface="Raleway"/>
                <a:cs typeface="Raleway"/>
                <a:sym typeface="Raleway"/>
              </a:rPr>
              <a:t>Nombre de la empresa</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419" sz="600">
                <a:latin typeface="Raleway"/>
                <a:ea typeface="Raleway"/>
                <a:cs typeface="Raleway"/>
                <a:sym typeface="Raleway"/>
              </a:rPr>
              <a:t>Versión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600">
                <a:solidFill>
                  <a:srgbClr val="FFFFFF"/>
                </a:solidFill>
                <a:latin typeface="Raleway"/>
                <a:ea typeface="Raleway"/>
                <a:cs typeface="Raleway"/>
                <a:sym typeface="Raleway"/>
              </a:rPr>
              <a:t>Personalizado para </a:t>
            </a:r>
            <a:r>
              <a:rPr b="1" lang="es-419" sz="600">
                <a:solidFill>
                  <a:srgbClr val="FFFFFF"/>
                </a:solidFill>
                <a:latin typeface="Raleway"/>
                <a:ea typeface="Raleway"/>
                <a:cs typeface="Raleway"/>
                <a:sym typeface="Raleway"/>
              </a:rPr>
              <a:t>Nombre de la empresa</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419" sz="600">
                <a:solidFill>
                  <a:srgbClr val="FFFFFF"/>
                </a:solidFill>
                <a:latin typeface="Raleway"/>
                <a:ea typeface="Raleway"/>
                <a:cs typeface="Raleway"/>
                <a:sym typeface="Raleway"/>
              </a:rPr>
              <a:t>Versión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419"/>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nvSpPr>
        <p:spPr>
          <a:xfrm>
            <a:off x="738675" y="2220000"/>
            <a:ext cx="5266500" cy="9771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300">
              <a:solidFill>
                <a:schemeClr val="lt1"/>
              </a:solidFill>
              <a:latin typeface="Lato"/>
              <a:ea typeface="Lato"/>
              <a:cs typeface="Lato"/>
              <a:sym typeface="Lato"/>
            </a:endParaRPr>
          </a:p>
        </p:txBody>
      </p:sp>
      <p:pic>
        <p:nvPicPr>
          <p:cNvPr id="177" name="Google Shape;177;p18"/>
          <p:cNvPicPr preferRelativeResize="0"/>
          <p:nvPr/>
        </p:nvPicPr>
        <p:blipFill>
          <a:blip r:embed="rId3">
            <a:alphaModFix/>
          </a:blip>
          <a:stretch>
            <a:fillRect/>
          </a:stretch>
        </p:blipFill>
        <p:spPr>
          <a:xfrm>
            <a:off x="0" y="0"/>
            <a:ext cx="9144000" cy="5143501"/>
          </a:xfrm>
          <a:prstGeom prst="rect">
            <a:avLst/>
          </a:prstGeom>
          <a:noFill/>
          <a:ln>
            <a:noFill/>
          </a:ln>
        </p:spPr>
      </p:pic>
      <p:sp>
        <p:nvSpPr>
          <p:cNvPr id="178" name="Google Shape;178;p18"/>
          <p:cNvSpPr txBox="1"/>
          <p:nvPr/>
        </p:nvSpPr>
        <p:spPr>
          <a:xfrm>
            <a:off x="0" y="1846725"/>
            <a:ext cx="3337800" cy="10944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000">
                <a:solidFill>
                  <a:schemeClr val="lt1"/>
                </a:solidFill>
                <a:latin typeface="Lato"/>
                <a:ea typeface="Lato"/>
                <a:cs typeface="Lato"/>
                <a:sym typeface="Lato"/>
              </a:rPr>
              <a:t>BYD Analysis</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sz="2000">
              <a:solidFill>
                <a:schemeClr val="lt1"/>
              </a:solidFill>
              <a:latin typeface="Lato"/>
              <a:ea typeface="Lato"/>
              <a:cs typeface="Lato"/>
              <a:sym typeface="Lato"/>
            </a:endParaRPr>
          </a:p>
          <a:p>
            <a:pPr indent="0" lvl="0" marL="0" rtl="0" algn="l">
              <a:spcBef>
                <a:spcPts val="0"/>
              </a:spcBef>
              <a:spcAft>
                <a:spcPts val="0"/>
              </a:spcAft>
              <a:buNone/>
            </a:pPr>
            <a:r>
              <a:rPr lang="es-419" sz="2000">
                <a:solidFill>
                  <a:schemeClr val="lt1"/>
                </a:solidFill>
                <a:latin typeface="Lato"/>
                <a:ea typeface="Lato"/>
                <a:cs typeface="Lato"/>
                <a:sym typeface="Lato"/>
              </a:rPr>
              <a:t>Juan Camilo Castillo</a:t>
            </a:r>
            <a:endParaRPr sz="2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idx="4294967295" type="title"/>
          </p:nvPr>
        </p:nvSpPr>
        <p:spPr>
          <a:xfrm>
            <a:off x="152400" y="69275"/>
            <a:ext cx="8679900" cy="9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600">
                <a:solidFill>
                  <a:srgbClr val="0E796A"/>
                </a:solidFill>
              </a:rPr>
              <a:t>Opportunity: Improving self-driving technologies</a:t>
            </a:r>
            <a:endParaRPr sz="2600">
              <a:solidFill>
                <a:srgbClr val="0E796A"/>
              </a:solidFill>
            </a:endParaRPr>
          </a:p>
        </p:txBody>
      </p:sp>
      <p:pic>
        <p:nvPicPr>
          <p:cNvPr id="242" name="Google Shape;242;p27"/>
          <p:cNvPicPr preferRelativeResize="0"/>
          <p:nvPr/>
        </p:nvPicPr>
        <p:blipFill>
          <a:blip r:embed="rId3">
            <a:alphaModFix/>
          </a:blip>
          <a:stretch>
            <a:fillRect/>
          </a:stretch>
        </p:blipFill>
        <p:spPr>
          <a:xfrm>
            <a:off x="1084125" y="832525"/>
            <a:ext cx="6659575" cy="3478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18275" y="590275"/>
            <a:ext cx="3300900" cy="5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E796A"/>
                </a:solidFill>
              </a:rPr>
              <a:t>Intro </a:t>
            </a:r>
            <a:endParaRPr>
              <a:solidFill>
                <a:srgbClr val="0E796A"/>
              </a:solidFill>
            </a:endParaRPr>
          </a:p>
        </p:txBody>
      </p:sp>
      <p:sp>
        <p:nvSpPr>
          <p:cNvPr id="184" name="Google Shape;184;p19"/>
          <p:cNvSpPr txBox="1"/>
          <p:nvPr/>
        </p:nvSpPr>
        <p:spPr>
          <a:xfrm>
            <a:off x="235825" y="1347375"/>
            <a:ext cx="6987000" cy="3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chemeClr val="dk2"/>
                </a:solidFill>
                <a:latin typeface="Lato"/>
                <a:ea typeface="Lato"/>
                <a:cs typeface="Lato"/>
                <a:sym typeface="Lato"/>
              </a:rPr>
              <a:t>What is BYD?</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s-419" sz="1800">
                <a:solidFill>
                  <a:schemeClr val="dk2"/>
                </a:solidFill>
                <a:latin typeface="Lato"/>
                <a:ea typeface="Lato"/>
                <a:cs typeface="Lato"/>
                <a:sym typeface="Lato"/>
              </a:rPr>
              <a:t>Build Your Dreams is a chinese company specialized in producing Electric Vehicles, Rail transport, batteries and electronics.</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b="1" lang="es-419" sz="1800">
                <a:solidFill>
                  <a:schemeClr val="dk2"/>
                </a:solidFill>
                <a:latin typeface="Lato"/>
                <a:ea typeface="Lato"/>
                <a:cs typeface="Lato"/>
                <a:sym typeface="Lato"/>
              </a:rPr>
              <a:t>What’s their goal?</a:t>
            </a:r>
            <a:r>
              <a:rPr lang="es-419" sz="1800">
                <a:solidFill>
                  <a:schemeClr val="dk2"/>
                </a:solidFill>
                <a:latin typeface="Lato"/>
                <a:ea typeface="Lato"/>
                <a:cs typeface="Lato"/>
                <a:sym typeface="Lato"/>
              </a:rPr>
              <a:t>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s-419" sz="1800">
                <a:solidFill>
                  <a:schemeClr val="dk2"/>
                </a:solidFill>
                <a:latin typeface="Lato"/>
                <a:ea typeface="Lato"/>
                <a:cs typeface="Lato"/>
                <a:sym typeface="Lato"/>
              </a:rPr>
              <a:t>Innovate in the exploitation of clean energies, reducing world’s reliance on fossil fuels.</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b="1" lang="es-419" sz="1800">
                <a:solidFill>
                  <a:schemeClr val="dk2"/>
                </a:solidFill>
                <a:latin typeface="Lato"/>
                <a:ea typeface="Lato"/>
                <a:cs typeface="Lato"/>
                <a:sym typeface="Lato"/>
              </a:rPr>
              <a:t>When was it founded? </a:t>
            </a:r>
            <a:endParaRPr sz="1800">
              <a:solidFill>
                <a:schemeClr val="dk2"/>
              </a:solidFill>
              <a:latin typeface="Lato"/>
              <a:ea typeface="Lato"/>
              <a:cs typeface="Lato"/>
              <a:sym typeface="Lato"/>
            </a:endParaRPr>
          </a:p>
          <a:p>
            <a:pPr indent="0" lvl="0" marL="0" rtl="0" algn="l">
              <a:spcBef>
                <a:spcPts val="0"/>
              </a:spcBef>
              <a:spcAft>
                <a:spcPts val="0"/>
              </a:spcAft>
              <a:buNone/>
            </a:pPr>
            <a:r>
              <a:rPr lang="es-419" sz="1800">
                <a:solidFill>
                  <a:schemeClr val="dk2"/>
                </a:solidFill>
                <a:latin typeface="Lato"/>
                <a:ea typeface="Lato"/>
                <a:cs typeface="Lato"/>
                <a:sym typeface="Lato"/>
              </a:rPr>
              <a:t>Founded in 1995 by Wang Chuanfu in </a:t>
            </a:r>
            <a:r>
              <a:rPr lang="es-419" sz="1800">
                <a:solidFill>
                  <a:schemeClr val="dk2"/>
                </a:solidFill>
                <a:latin typeface="Lato"/>
                <a:ea typeface="Lato"/>
                <a:cs typeface="Lato"/>
                <a:sym typeface="Lato"/>
              </a:rPr>
              <a:t>Shenzhen</a:t>
            </a:r>
            <a:r>
              <a:rPr lang="es-419" sz="1800">
                <a:solidFill>
                  <a:schemeClr val="dk2"/>
                </a:solidFill>
                <a:latin typeface="Lato"/>
                <a:ea typeface="Lato"/>
                <a:cs typeface="Lato"/>
                <a:sym typeface="Lato"/>
              </a:rPr>
              <a:t>, China. </a:t>
            </a:r>
            <a:endParaRPr sz="1800">
              <a:solidFill>
                <a:schemeClr val="dk2"/>
              </a:solidFill>
              <a:latin typeface="Lato"/>
              <a:ea typeface="Lato"/>
              <a:cs typeface="Lato"/>
              <a:sym typeface="Lato"/>
            </a:endParaRPr>
          </a:p>
        </p:txBody>
      </p:sp>
      <p:pic>
        <p:nvPicPr>
          <p:cNvPr id="185" name="Google Shape;185;p19"/>
          <p:cNvPicPr preferRelativeResize="0"/>
          <p:nvPr/>
        </p:nvPicPr>
        <p:blipFill>
          <a:blip r:embed="rId3">
            <a:alphaModFix/>
          </a:blip>
          <a:stretch>
            <a:fillRect/>
          </a:stretch>
        </p:blipFill>
        <p:spPr>
          <a:xfrm>
            <a:off x="7939000" y="770650"/>
            <a:ext cx="882724" cy="496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18275" y="590275"/>
            <a:ext cx="3300900" cy="5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E796A"/>
                </a:solidFill>
              </a:rPr>
              <a:t>Intro </a:t>
            </a:r>
            <a:endParaRPr>
              <a:solidFill>
                <a:srgbClr val="0E796A"/>
              </a:solidFill>
            </a:endParaRPr>
          </a:p>
        </p:txBody>
      </p:sp>
      <p:sp>
        <p:nvSpPr>
          <p:cNvPr id="191" name="Google Shape;191;p20"/>
          <p:cNvSpPr txBox="1"/>
          <p:nvPr/>
        </p:nvSpPr>
        <p:spPr>
          <a:xfrm>
            <a:off x="230400" y="1497900"/>
            <a:ext cx="8683200" cy="3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chemeClr val="dk2"/>
                </a:solidFill>
                <a:latin typeface="Lato"/>
                <a:ea typeface="Lato"/>
                <a:cs typeface="Lato"/>
                <a:sym typeface="Lato"/>
              </a:rPr>
              <a:t>What is the size of BYD in terms of employees?</a:t>
            </a:r>
            <a:endParaRPr sz="1800">
              <a:solidFill>
                <a:schemeClr val="dk2"/>
              </a:solidFill>
              <a:latin typeface="Lato"/>
              <a:ea typeface="Lato"/>
              <a:cs typeface="Lato"/>
              <a:sym typeface="Lato"/>
            </a:endParaRPr>
          </a:p>
          <a:p>
            <a:pPr indent="0" lvl="0" marL="0" rtl="0" algn="l">
              <a:spcBef>
                <a:spcPts val="0"/>
              </a:spcBef>
              <a:spcAft>
                <a:spcPts val="0"/>
              </a:spcAft>
              <a:buNone/>
            </a:pPr>
            <a:r>
              <a:rPr lang="es-419" sz="1800">
                <a:solidFill>
                  <a:schemeClr val="dk2"/>
                </a:solidFill>
                <a:latin typeface="Lato"/>
                <a:ea typeface="Lato"/>
                <a:cs typeface="Lato"/>
                <a:sym typeface="Lato"/>
              </a:rPr>
              <a:t>By the end of 2023, the company had around 703,500 employees and presence on over 70 countries.</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b="1" lang="es-419" sz="1800">
                <a:solidFill>
                  <a:schemeClr val="dk2"/>
                </a:solidFill>
                <a:latin typeface="Lato"/>
                <a:ea typeface="Lato"/>
                <a:cs typeface="Lato"/>
                <a:sym typeface="Lato"/>
              </a:rPr>
              <a:t>What is the size of the company? </a:t>
            </a:r>
            <a:endParaRPr sz="1800">
              <a:solidFill>
                <a:schemeClr val="dk2"/>
              </a:solidFill>
              <a:latin typeface="Lato"/>
              <a:ea typeface="Lato"/>
              <a:cs typeface="Lato"/>
              <a:sym typeface="Lato"/>
            </a:endParaRPr>
          </a:p>
          <a:p>
            <a:pPr indent="0" lvl="0" marL="0" rtl="0" algn="l">
              <a:spcBef>
                <a:spcPts val="0"/>
              </a:spcBef>
              <a:spcAft>
                <a:spcPts val="0"/>
              </a:spcAft>
              <a:buNone/>
            </a:pPr>
            <a:r>
              <a:rPr lang="es-419" sz="1800">
                <a:solidFill>
                  <a:schemeClr val="dk2"/>
                </a:solidFill>
                <a:latin typeface="Lato"/>
                <a:ea typeface="Lato"/>
                <a:cs typeface="Lato"/>
                <a:sym typeface="Lato"/>
              </a:rPr>
              <a:t>BYD is placed among the 20 biggest companies in China in terms of intraday market capitalization (</a:t>
            </a:r>
            <a:r>
              <a:rPr lang="es-419" sz="1800">
                <a:solidFill>
                  <a:schemeClr val="dk2"/>
                </a:solidFill>
                <a:latin typeface="Lato"/>
                <a:ea typeface="Lato"/>
                <a:cs typeface="Lato"/>
                <a:sym typeface="Lato"/>
              </a:rPr>
              <a:t>1</a:t>
            </a:r>
            <a:r>
              <a:rPr lang="es-419" sz="1800">
                <a:solidFill>
                  <a:schemeClr val="dk2"/>
                </a:solidFill>
                <a:latin typeface="Lato"/>
                <a:ea typeface="Lato"/>
                <a:cs typeface="Lato"/>
                <a:sym typeface="Lato"/>
              </a:rPr>
              <a:t>42,40B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b="1" lang="es-419" sz="1800">
                <a:solidFill>
                  <a:schemeClr val="dk2"/>
                </a:solidFill>
                <a:latin typeface="Lato"/>
                <a:ea typeface="Lato"/>
                <a:cs typeface="Lato"/>
                <a:sym typeface="Lato"/>
              </a:rPr>
              <a:t>What is its relevance in the global EV market?</a:t>
            </a:r>
            <a:endParaRPr sz="1800">
              <a:solidFill>
                <a:schemeClr val="dk2"/>
              </a:solidFill>
              <a:latin typeface="Lato"/>
              <a:ea typeface="Lato"/>
              <a:cs typeface="Lato"/>
              <a:sym typeface="Lato"/>
            </a:endParaRPr>
          </a:p>
          <a:p>
            <a:pPr indent="0" lvl="0" marL="0" rtl="0" algn="l">
              <a:spcBef>
                <a:spcPts val="0"/>
              </a:spcBef>
              <a:spcAft>
                <a:spcPts val="0"/>
              </a:spcAft>
              <a:buNone/>
            </a:pPr>
            <a:r>
              <a:rPr lang="es-419" sz="1800">
                <a:solidFill>
                  <a:schemeClr val="dk2"/>
                </a:solidFill>
                <a:latin typeface="Lato"/>
                <a:ea typeface="Lato"/>
                <a:cs typeface="Lato"/>
                <a:sym typeface="Lato"/>
              </a:rPr>
              <a:t>For 2024, it had a share of 16% of the BEV global market, just surpassed by Tesla.</a:t>
            </a:r>
            <a:endParaRPr sz="1800">
              <a:solidFill>
                <a:schemeClr val="dk2"/>
              </a:solidFill>
              <a:latin typeface="Lato"/>
              <a:ea typeface="Lato"/>
              <a:cs typeface="Lato"/>
              <a:sym typeface="Lato"/>
            </a:endParaRPr>
          </a:p>
        </p:txBody>
      </p:sp>
      <p:pic>
        <p:nvPicPr>
          <p:cNvPr id="192" name="Google Shape;192;p20"/>
          <p:cNvPicPr preferRelativeResize="0"/>
          <p:nvPr/>
        </p:nvPicPr>
        <p:blipFill>
          <a:blip r:embed="rId3">
            <a:alphaModFix/>
          </a:blip>
          <a:stretch>
            <a:fillRect/>
          </a:stretch>
        </p:blipFill>
        <p:spPr>
          <a:xfrm>
            <a:off x="7979100" y="750900"/>
            <a:ext cx="882724" cy="49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718275" y="633275"/>
            <a:ext cx="3300900" cy="5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E796A"/>
                </a:solidFill>
              </a:rPr>
              <a:t>SWOT</a:t>
            </a:r>
            <a:endParaRPr>
              <a:solidFill>
                <a:srgbClr val="0E796A"/>
              </a:solidFill>
            </a:endParaRPr>
          </a:p>
        </p:txBody>
      </p:sp>
      <p:sp>
        <p:nvSpPr>
          <p:cNvPr id="198" name="Google Shape;198;p21"/>
          <p:cNvSpPr txBox="1"/>
          <p:nvPr/>
        </p:nvSpPr>
        <p:spPr>
          <a:xfrm>
            <a:off x="875500" y="1344975"/>
            <a:ext cx="3608700" cy="1500300"/>
          </a:xfrm>
          <a:prstGeom prst="rect">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lt1"/>
                </a:solidFill>
                <a:latin typeface="Lato"/>
                <a:ea typeface="Lato"/>
                <a:cs typeface="Lato"/>
                <a:sym typeface="Lato"/>
              </a:rPr>
              <a:t>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Strong technological capabilities, they produce the batteries and the vehicles.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Wide portfolio of electric vehicles and strong </a:t>
            </a:r>
            <a:r>
              <a:rPr lang="es-419" sz="1300">
                <a:solidFill>
                  <a:schemeClr val="lt1"/>
                </a:solidFill>
                <a:latin typeface="Lato"/>
                <a:ea typeface="Lato"/>
                <a:cs typeface="Lato"/>
                <a:sym typeface="Lato"/>
              </a:rPr>
              <a:t>presence</a:t>
            </a:r>
            <a:r>
              <a:rPr lang="es-419" sz="1300">
                <a:solidFill>
                  <a:schemeClr val="lt1"/>
                </a:solidFill>
                <a:latin typeface="Lato"/>
                <a:ea typeface="Lato"/>
                <a:cs typeface="Lato"/>
                <a:sym typeface="Lato"/>
              </a:rPr>
              <a:t> in public transportation</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Price advantage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99" name="Google Shape;199;p21"/>
          <p:cNvSpPr txBox="1"/>
          <p:nvPr/>
        </p:nvSpPr>
        <p:spPr>
          <a:xfrm>
            <a:off x="4966375" y="1344975"/>
            <a:ext cx="3300900" cy="1500300"/>
          </a:xfrm>
          <a:prstGeom prst="rect">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lt1"/>
                </a:solidFill>
                <a:latin typeface="Lato"/>
                <a:ea typeface="Lato"/>
                <a:cs typeface="Lato"/>
                <a:sym typeface="Lato"/>
              </a:rPr>
              <a:t>W</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Consumer’s perception</a:t>
            </a:r>
            <a:endParaRPr sz="1300">
              <a:solidFill>
                <a:schemeClr val="lt1"/>
              </a:solidFill>
              <a:latin typeface="Lato"/>
              <a:ea typeface="Lato"/>
              <a:cs typeface="Lato"/>
              <a:sym typeface="Lato"/>
            </a:endParaRPr>
          </a:p>
          <a:p>
            <a:pPr indent="0" lvl="0" marL="457200" rtl="0" algn="l">
              <a:spcBef>
                <a:spcPts val="0"/>
              </a:spcBef>
              <a:spcAft>
                <a:spcPts val="0"/>
              </a:spcAft>
              <a:buNone/>
            </a:pPr>
            <a:r>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Less established that other brands</a:t>
            </a:r>
            <a:endParaRPr sz="1300">
              <a:solidFill>
                <a:schemeClr val="lt1"/>
              </a:solidFill>
              <a:latin typeface="Lato"/>
              <a:ea typeface="Lato"/>
              <a:cs typeface="Lato"/>
              <a:sym typeface="Lato"/>
            </a:endParaRPr>
          </a:p>
          <a:p>
            <a:pPr indent="0" lvl="0" marL="457200" rtl="0" algn="l">
              <a:spcBef>
                <a:spcPts val="0"/>
              </a:spcBef>
              <a:spcAft>
                <a:spcPts val="0"/>
              </a:spcAft>
              <a:buNone/>
            </a:pPr>
            <a:r>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Strong reliance on Chinese market</a:t>
            </a:r>
            <a:endParaRPr sz="1300">
              <a:solidFill>
                <a:schemeClr val="lt1"/>
              </a:solidFill>
              <a:latin typeface="Lato"/>
              <a:ea typeface="Lato"/>
              <a:cs typeface="Lato"/>
              <a:sym typeface="Lato"/>
            </a:endParaRPr>
          </a:p>
        </p:txBody>
      </p:sp>
      <p:sp>
        <p:nvSpPr>
          <p:cNvPr id="200" name="Google Shape;200;p21"/>
          <p:cNvSpPr txBox="1"/>
          <p:nvPr/>
        </p:nvSpPr>
        <p:spPr>
          <a:xfrm>
            <a:off x="875500" y="3175200"/>
            <a:ext cx="3696600" cy="1285800"/>
          </a:xfrm>
          <a:prstGeom prst="rect">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lt1"/>
                </a:solidFill>
                <a:latin typeface="Lato"/>
                <a:ea typeface="Lato"/>
                <a:cs typeface="Lato"/>
                <a:sym typeface="Lato"/>
              </a:rPr>
              <a:t>O</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Chinese government support to renewable energies.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Dynamic demand  for electric vehicles globally.</a:t>
            </a:r>
            <a:endParaRPr sz="1300">
              <a:solidFill>
                <a:schemeClr val="lt1"/>
              </a:solidFill>
              <a:latin typeface="Lato"/>
              <a:ea typeface="Lato"/>
              <a:cs typeface="Lato"/>
              <a:sym typeface="Lato"/>
            </a:endParaRPr>
          </a:p>
        </p:txBody>
      </p:sp>
      <p:sp>
        <p:nvSpPr>
          <p:cNvPr id="201" name="Google Shape;201;p21"/>
          <p:cNvSpPr txBox="1"/>
          <p:nvPr/>
        </p:nvSpPr>
        <p:spPr>
          <a:xfrm>
            <a:off x="4966375" y="3175200"/>
            <a:ext cx="3300900" cy="1500300"/>
          </a:xfrm>
          <a:prstGeom prst="rect">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lt1"/>
                </a:solidFill>
                <a:latin typeface="Lato"/>
                <a:ea typeface="Lato"/>
                <a:cs typeface="Lato"/>
                <a:sym typeface="Lato"/>
              </a:rPr>
              <a:t>T</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Established brands adapting to electric vehicles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Technological advancements of competition</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s-419" sz="1300">
                <a:solidFill>
                  <a:schemeClr val="lt1"/>
                </a:solidFill>
                <a:latin typeface="Lato"/>
                <a:ea typeface="Lato"/>
                <a:cs typeface="Lato"/>
                <a:sym typeface="Lato"/>
              </a:rPr>
              <a:t>Tariffs increase applied to Chinese exports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730000" y="615675"/>
            <a:ext cx="3300900" cy="5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E796A"/>
                </a:solidFill>
              </a:rPr>
              <a:t>Position of BYD</a:t>
            </a:r>
            <a:endParaRPr>
              <a:solidFill>
                <a:srgbClr val="0E796A"/>
              </a:solidFill>
            </a:endParaRPr>
          </a:p>
        </p:txBody>
      </p:sp>
      <p:pic>
        <p:nvPicPr>
          <p:cNvPr id="207" name="Google Shape;207;p22"/>
          <p:cNvPicPr preferRelativeResize="0"/>
          <p:nvPr/>
        </p:nvPicPr>
        <p:blipFill>
          <a:blip r:embed="rId3">
            <a:alphaModFix/>
          </a:blip>
          <a:stretch>
            <a:fillRect/>
          </a:stretch>
        </p:blipFill>
        <p:spPr>
          <a:xfrm>
            <a:off x="1574975" y="1355200"/>
            <a:ext cx="6468619" cy="3635925"/>
          </a:xfrm>
          <a:prstGeom prst="rect">
            <a:avLst/>
          </a:prstGeom>
          <a:noFill/>
          <a:ln>
            <a:noFill/>
          </a:ln>
        </p:spPr>
      </p:pic>
      <p:pic>
        <p:nvPicPr>
          <p:cNvPr id="208" name="Google Shape;208;p22"/>
          <p:cNvPicPr preferRelativeResize="0"/>
          <p:nvPr/>
        </p:nvPicPr>
        <p:blipFill>
          <a:blip r:embed="rId4">
            <a:alphaModFix/>
          </a:blip>
          <a:stretch>
            <a:fillRect/>
          </a:stretch>
        </p:blipFill>
        <p:spPr>
          <a:xfrm>
            <a:off x="3607625" y="2465400"/>
            <a:ext cx="882724" cy="496526"/>
          </a:xfrm>
          <a:prstGeom prst="rect">
            <a:avLst/>
          </a:prstGeom>
          <a:noFill/>
          <a:ln>
            <a:noFill/>
          </a:ln>
        </p:spPr>
      </p:pic>
      <p:pic>
        <p:nvPicPr>
          <p:cNvPr id="209" name="Google Shape;209;p22"/>
          <p:cNvPicPr preferRelativeResize="0"/>
          <p:nvPr/>
        </p:nvPicPr>
        <p:blipFill>
          <a:blip r:embed="rId5">
            <a:alphaModFix/>
          </a:blip>
          <a:stretch>
            <a:fillRect/>
          </a:stretch>
        </p:blipFill>
        <p:spPr>
          <a:xfrm>
            <a:off x="5536375" y="2360250"/>
            <a:ext cx="706825" cy="706825"/>
          </a:xfrm>
          <a:prstGeom prst="rect">
            <a:avLst/>
          </a:prstGeom>
          <a:noFill/>
          <a:ln>
            <a:noFill/>
          </a:ln>
        </p:spPr>
      </p:pic>
      <p:pic>
        <p:nvPicPr>
          <p:cNvPr id="210" name="Google Shape;210;p22"/>
          <p:cNvPicPr preferRelativeResize="0"/>
          <p:nvPr/>
        </p:nvPicPr>
        <p:blipFill>
          <a:blip r:embed="rId6">
            <a:alphaModFix/>
          </a:blip>
          <a:stretch>
            <a:fillRect/>
          </a:stretch>
        </p:blipFill>
        <p:spPr>
          <a:xfrm>
            <a:off x="5027475" y="3160000"/>
            <a:ext cx="706825" cy="4928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idx="4294967295" type="title"/>
          </p:nvPr>
        </p:nvSpPr>
        <p:spPr>
          <a:xfrm>
            <a:off x="203075" y="471750"/>
            <a:ext cx="3693600" cy="57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0E796A"/>
                </a:solidFill>
              </a:rPr>
              <a:t>Income Statement</a:t>
            </a:r>
            <a:endParaRPr>
              <a:solidFill>
                <a:srgbClr val="0E796A"/>
              </a:solidFill>
            </a:endParaRPr>
          </a:p>
        </p:txBody>
      </p:sp>
      <p:graphicFrame>
        <p:nvGraphicFramePr>
          <p:cNvPr id="216" name="Google Shape;216;p23"/>
          <p:cNvGraphicFramePr/>
          <p:nvPr/>
        </p:nvGraphicFramePr>
        <p:xfrm>
          <a:off x="556650" y="1312250"/>
          <a:ext cx="3000000" cy="3000000"/>
        </p:xfrm>
        <a:graphic>
          <a:graphicData uri="http://schemas.openxmlformats.org/drawingml/2006/table">
            <a:tbl>
              <a:tblPr>
                <a:noFill/>
                <a:tableStyleId>{10F2405C-9CA5-46F5-8C01-12383F21297C}</a:tableStyleId>
              </a:tblPr>
              <a:tblGrid>
                <a:gridCol w="1332275"/>
                <a:gridCol w="1332275"/>
                <a:gridCol w="1332275"/>
                <a:gridCol w="1332275"/>
                <a:gridCol w="1332275"/>
                <a:gridCol w="1332275"/>
              </a:tblGrid>
              <a:tr h="490750">
                <a:tc>
                  <a:txBody>
                    <a:bodyPr/>
                    <a:lstStyle/>
                    <a:p>
                      <a:pPr indent="0" lvl="0" marL="0" rtl="0" algn="l">
                        <a:spcBef>
                          <a:spcPts val="0"/>
                        </a:spcBef>
                        <a:spcAft>
                          <a:spcPts val="0"/>
                        </a:spcAft>
                        <a:buNone/>
                      </a:pPr>
                      <a:r>
                        <a:rPr lang="es-419"/>
                        <a:t>CNY</a:t>
                      </a:r>
                      <a:endParaRPr/>
                    </a:p>
                  </a:txBody>
                  <a:tcPr marT="91425" marB="91425" marR="91425" marL="91425">
                    <a:solidFill>
                      <a:srgbClr val="6AA84F"/>
                    </a:solidFill>
                  </a:tcPr>
                </a:tc>
                <a:tc>
                  <a:txBody>
                    <a:bodyPr/>
                    <a:lstStyle/>
                    <a:p>
                      <a:pPr indent="0" lvl="0" marL="0" rtl="0" algn="l">
                        <a:spcBef>
                          <a:spcPts val="0"/>
                        </a:spcBef>
                        <a:spcAft>
                          <a:spcPts val="0"/>
                        </a:spcAft>
                        <a:buNone/>
                      </a:pPr>
                      <a:r>
                        <a:rPr lang="es-419"/>
                        <a:t>2020</a:t>
                      </a:r>
                      <a:endParaRPr/>
                    </a:p>
                  </a:txBody>
                  <a:tcPr marT="91425" marB="91425" marR="91425" marL="91425">
                    <a:solidFill>
                      <a:srgbClr val="6AA84F"/>
                    </a:solidFill>
                  </a:tcPr>
                </a:tc>
                <a:tc>
                  <a:txBody>
                    <a:bodyPr/>
                    <a:lstStyle/>
                    <a:p>
                      <a:pPr indent="0" lvl="0" marL="0" rtl="0" algn="l">
                        <a:spcBef>
                          <a:spcPts val="0"/>
                        </a:spcBef>
                        <a:spcAft>
                          <a:spcPts val="0"/>
                        </a:spcAft>
                        <a:buNone/>
                      </a:pPr>
                      <a:r>
                        <a:rPr lang="es-419"/>
                        <a:t>2021</a:t>
                      </a:r>
                      <a:endParaRPr/>
                    </a:p>
                  </a:txBody>
                  <a:tcPr marT="91425" marB="91425" marR="91425" marL="91425">
                    <a:solidFill>
                      <a:srgbClr val="6AA84F"/>
                    </a:solidFill>
                  </a:tcPr>
                </a:tc>
                <a:tc>
                  <a:txBody>
                    <a:bodyPr/>
                    <a:lstStyle/>
                    <a:p>
                      <a:pPr indent="0" lvl="0" marL="0" rtl="0" algn="l">
                        <a:spcBef>
                          <a:spcPts val="0"/>
                        </a:spcBef>
                        <a:spcAft>
                          <a:spcPts val="0"/>
                        </a:spcAft>
                        <a:buNone/>
                      </a:pPr>
                      <a:r>
                        <a:rPr lang="es-419"/>
                        <a:t>2022</a:t>
                      </a:r>
                      <a:endParaRPr/>
                    </a:p>
                  </a:txBody>
                  <a:tcPr marT="91425" marB="91425" marR="91425" marL="91425">
                    <a:solidFill>
                      <a:srgbClr val="6AA84F"/>
                    </a:solidFill>
                  </a:tcPr>
                </a:tc>
                <a:tc>
                  <a:txBody>
                    <a:bodyPr/>
                    <a:lstStyle/>
                    <a:p>
                      <a:pPr indent="0" lvl="0" marL="0" rtl="0" algn="l">
                        <a:spcBef>
                          <a:spcPts val="0"/>
                        </a:spcBef>
                        <a:spcAft>
                          <a:spcPts val="0"/>
                        </a:spcAft>
                        <a:buNone/>
                      </a:pPr>
                      <a:r>
                        <a:rPr lang="es-419"/>
                        <a:t>2023</a:t>
                      </a:r>
                      <a:endParaRPr/>
                    </a:p>
                  </a:txBody>
                  <a:tcPr marT="91425" marB="91425" marR="91425" marL="91425">
                    <a:solidFill>
                      <a:srgbClr val="6AA84F"/>
                    </a:solidFill>
                  </a:tcPr>
                </a:tc>
                <a:tc>
                  <a:txBody>
                    <a:bodyPr/>
                    <a:lstStyle/>
                    <a:p>
                      <a:pPr indent="0" lvl="0" marL="0" rtl="0" algn="l">
                        <a:spcBef>
                          <a:spcPts val="0"/>
                        </a:spcBef>
                        <a:spcAft>
                          <a:spcPts val="0"/>
                        </a:spcAft>
                        <a:buNone/>
                      </a:pPr>
                      <a:r>
                        <a:rPr lang="es-419"/>
                        <a:t>2024</a:t>
                      </a:r>
                      <a:endParaRPr/>
                    </a:p>
                  </a:txBody>
                  <a:tcPr marT="91425" marB="91425" marR="91425" marL="91425">
                    <a:solidFill>
                      <a:srgbClr val="6AA84F"/>
                    </a:solidFill>
                  </a:tcPr>
                </a:tc>
              </a:tr>
              <a:tr h="690375">
                <a:tc>
                  <a:txBody>
                    <a:bodyPr/>
                    <a:lstStyle/>
                    <a:p>
                      <a:pPr indent="0" lvl="0" marL="0" rtl="0" algn="l">
                        <a:spcBef>
                          <a:spcPts val="0"/>
                        </a:spcBef>
                        <a:spcAft>
                          <a:spcPts val="0"/>
                        </a:spcAft>
                        <a:buNone/>
                      </a:pPr>
                      <a:r>
                        <a:rPr lang="es-419"/>
                        <a:t>Total Revenue</a:t>
                      </a:r>
                      <a:endParaRPr/>
                    </a:p>
                  </a:txBody>
                  <a:tcPr marT="91425" marB="91425" marR="91425" marL="91425">
                    <a:solidFill>
                      <a:srgbClr val="6AA84F"/>
                    </a:solidFill>
                  </a:tcPr>
                </a:tc>
                <a:tc>
                  <a:txBody>
                    <a:bodyPr/>
                    <a:lstStyle/>
                    <a:p>
                      <a:pPr indent="0" lvl="0" marL="0" rtl="0" algn="l">
                        <a:spcBef>
                          <a:spcPts val="0"/>
                        </a:spcBef>
                        <a:spcAft>
                          <a:spcPts val="0"/>
                        </a:spcAft>
                        <a:buNone/>
                      </a:pPr>
                      <a:r>
                        <a:rPr lang="es-419"/>
                        <a:t>156,597 M</a:t>
                      </a:r>
                      <a:endParaRPr/>
                    </a:p>
                  </a:txBody>
                  <a:tcPr marT="91425" marB="91425" marR="91425" marL="91425"/>
                </a:tc>
                <a:tc>
                  <a:txBody>
                    <a:bodyPr/>
                    <a:lstStyle/>
                    <a:p>
                      <a:pPr indent="0" lvl="0" marL="0" rtl="0" algn="l">
                        <a:spcBef>
                          <a:spcPts val="0"/>
                        </a:spcBef>
                        <a:spcAft>
                          <a:spcPts val="0"/>
                        </a:spcAft>
                        <a:buNone/>
                      </a:pPr>
                      <a:r>
                        <a:rPr lang="es-419"/>
                        <a:t>216,142 M</a:t>
                      </a:r>
                      <a:endParaRPr/>
                    </a:p>
                  </a:txBody>
                  <a:tcPr marT="91425" marB="91425" marR="91425" marL="91425"/>
                </a:tc>
                <a:tc>
                  <a:txBody>
                    <a:bodyPr/>
                    <a:lstStyle/>
                    <a:p>
                      <a:pPr indent="0" lvl="0" marL="0" rtl="0" algn="l">
                        <a:spcBef>
                          <a:spcPts val="0"/>
                        </a:spcBef>
                        <a:spcAft>
                          <a:spcPts val="0"/>
                        </a:spcAft>
                        <a:buNone/>
                      </a:pPr>
                      <a:r>
                        <a:rPr lang="es-419"/>
                        <a:t>424,060 M</a:t>
                      </a:r>
                      <a:endParaRPr/>
                    </a:p>
                  </a:txBody>
                  <a:tcPr marT="91425" marB="91425" marR="91425" marL="91425"/>
                </a:tc>
                <a:tc>
                  <a:txBody>
                    <a:bodyPr/>
                    <a:lstStyle/>
                    <a:p>
                      <a:pPr indent="0" lvl="0" marL="0" rtl="0" algn="l">
                        <a:spcBef>
                          <a:spcPts val="0"/>
                        </a:spcBef>
                        <a:spcAft>
                          <a:spcPts val="0"/>
                        </a:spcAft>
                        <a:buNone/>
                      </a:pPr>
                      <a:r>
                        <a:rPr lang="es-419"/>
                        <a:t>602,315 M</a:t>
                      </a:r>
                      <a:endParaRPr/>
                    </a:p>
                  </a:txBody>
                  <a:tcPr marT="91425" marB="91425" marR="91425" marL="91425"/>
                </a:tc>
                <a:tc>
                  <a:txBody>
                    <a:bodyPr/>
                    <a:lstStyle/>
                    <a:p>
                      <a:pPr indent="0" lvl="0" marL="0" rtl="0" algn="l">
                        <a:spcBef>
                          <a:spcPts val="0"/>
                        </a:spcBef>
                        <a:spcAft>
                          <a:spcPts val="0"/>
                        </a:spcAft>
                        <a:buNone/>
                      </a:pPr>
                      <a:r>
                        <a:rPr lang="es-419"/>
                        <a:t>682,291 M</a:t>
                      </a:r>
                      <a:endParaRPr/>
                    </a:p>
                  </a:txBody>
                  <a:tcPr marT="91425" marB="91425" marR="91425" marL="91425"/>
                </a:tc>
              </a:tr>
              <a:tr h="690375">
                <a:tc>
                  <a:txBody>
                    <a:bodyPr/>
                    <a:lstStyle/>
                    <a:p>
                      <a:pPr indent="0" lvl="0" marL="0" rtl="0" algn="l">
                        <a:spcBef>
                          <a:spcPts val="0"/>
                        </a:spcBef>
                        <a:spcAft>
                          <a:spcPts val="0"/>
                        </a:spcAft>
                        <a:buNone/>
                      </a:pPr>
                      <a:r>
                        <a:rPr lang="es-419"/>
                        <a:t>Total Expenses</a:t>
                      </a:r>
                      <a:endParaRPr/>
                    </a:p>
                  </a:txBody>
                  <a:tcPr marT="91425" marB="91425" marR="91425" marL="91425">
                    <a:solidFill>
                      <a:srgbClr val="6AA84F"/>
                    </a:solidFill>
                  </a:tcPr>
                </a:tc>
                <a:tc>
                  <a:txBody>
                    <a:bodyPr/>
                    <a:lstStyle/>
                    <a:p>
                      <a:pPr indent="0" lvl="0" marL="0" rtl="0" algn="l">
                        <a:spcBef>
                          <a:spcPts val="0"/>
                        </a:spcBef>
                        <a:spcAft>
                          <a:spcPts val="0"/>
                        </a:spcAft>
                        <a:buNone/>
                      </a:pPr>
                      <a:r>
                        <a:rPr lang="es-419"/>
                        <a:t>143,552 M</a:t>
                      </a:r>
                      <a:endParaRPr/>
                    </a:p>
                  </a:txBody>
                  <a:tcPr marT="91425" marB="91425" marR="91425" marL="91425"/>
                </a:tc>
                <a:tc>
                  <a:txBody>
                    <a:bodyPr/>
                    <a:lstStyle/>
                    <a:p>
                      <a:pPr indent="0" lvl="0" marL="0" rtl="0" algn="l">
                        <a:spcBef>
                          <a:spcPts val="0"/>
                        </a:spcBef>
                        <a:spcAft>
                          <a:spcPts val="0"/>
                        </a:spcAft>
                        <a:buNone/>
                      </a:pPr>
                      <a:r>
                        <a:rPr lang="es-419"/>
                        <a:t>208,545 M</a:t>
                      </a:r>
                      <a:endParaRPr/>
                    </a:p>
                  </a:txBody>
                  <a:tcPr marT="91425" marB="91425" marR="91425" marL="91425"/>
                </a:tc>
                <a:tc>
                  <a:txBody>
                    <a:bodyPr/>
                    <a:lstStyle/>
                    <a:p>
                      <a:pPr indent="0" lvl="0" marL="0" rtl="0" algn="l">
                        <a:spcBef>
                          <a:spcPts val="0"/>
                        </a:spcBef>
                        <a:spcAft>
                          <a:spcPts val="0"/>
                        </a:spcAft>
                        <a:buNone/>
                      </a:pPr>
                      <a:r>
                        <a:rPr lang="es-419"/>
                        <a:t>401,084 M</a:t>
                      </a:r>
                      <a:endParaRPr/>
                    </a:p>
                  </a:txBody>
                  <a:tcPr marT="91425" marB="91425" marR="91425" marL="91425"/>
                </a:tc>
                <a:tc>
                  <a:txBody>
                    <a:bodyPr/>
                    <a:lstStyle/>
                    <a:p>
                      <a:pPr indent="0" lvl="0" marL="0" rtl="0" algn="l">
                        <a:spcBef>
                          <a:spcPts val="0"/>
                        </a:spcBef>
                        <a:spcAft>
                          <a:spcPts val="0"/>
                        </a:spcAft>
                        <a:buNone/>
                      </a:pPr>
                      <a:r>
                        <a:rPr lang="es-419"/>
                        <a:t>563,902 M</a:t>
                      </a:r>
                      <a:endParaRPr/>
                    </a:p>
                  </a:txBody>
                  <a:tcPr marT="91425" marB="91425" marR="91425" marL="91425"/>
                </a:tc>
                <a:tc>
                  <a:txBody>
                    <a:bodyPr/>
                    <a:lstStyle/>
                    <a:p>
                      <a:pPr indent="0" lvl="0" marL="0" rtl="0" algn="l">
                        <a:spcBef>
                          <a:spcPts val="0"/>
                        </a:spcBef>
                        <a:spcAft>
                          <a:spcPts val="0"/>
                        </a:spcAft>
                        <a:buNone/>
                      </a:pPr>
                      <a:r>
                        <a:rPr lang="es-419"/>
                        <a:t>636,003 M</a:t>
                      </a:r>
                      <a:endParaRPr/>
                    </a:p>
                  </a:txBody>
                  <a:tcPr marT="91425" marB="91425" marR="91425" marL="91425"/>
                </a:tc>
              </a:tr>
              <a:tr h="490750">
                <a:tc>
                  <a:txBody>
                    <a:bodyPr/>
                    <a:lstStyle/>
                    <a:p>
                      <a:pPr indent="0" lvl="0" marL="0" rtl="0" algn="l">
                        <a:spcBef>
                          <a:spcPts val="0"/>
                        </a:spcBef>
                        <a:spcAft>
                          <a:spcPts val="0"/>
                        </a:spcAft>
                        <a:buNone/>
                      </a:pPr>
                      <a:r>
                        <a:rPr lang="es-419"/>
                        <a:t>Net Income</a:t>
                      </a:r>
                      <a:endParaRPr/>
                    </a:p>
                  </a:txBody>
                  <a:tcPr marT="91425" marB="91425" marR="91425" marL="91425">
                    <a:solidFill>
                      <a:srgbClr val="6AA84F"/>
                    </a:solidFill>
                  </a:tcPr>
                </a:tc>
                <a:tc>
                  <a:txBody>
                    <a:bodyPr/>
                    <a:lstStyle/>
                    <a:p>
                      <a:pPr indent="0" lvl="0" marL="0" rtl="0" algn="l">
                        <a:spcBef>
                          <a:spcPts val="0"/>
                        </a:spcBef>
                        <a:spcAft>
                          <a:spcPts val="0"/>
                        </a:spcAft>
                        <a:buNone/>
                      </a:pPr>
                      <a:r>
                        <a:rPr lang="es-419"/>
                        <a:t>4,234 M</a:t>
                      </a:r>
                      <a:endParaRPr/>
                    </a:p>
                  </a:txBody>
                  <a:tcPr marT="91425" marB="91425" marR="91425" marL="91425"/>
                </a:tc>
                <a:tc>
                  <a:txBody>
                    <a:bodyPr/>
                    <a:lstStyle/>
                    <a:p>
                      <a:pPr indent="0" lvl="0" marL="0" rtl="0" algn="l">
                        <a:spcBef>
                          <a:spcPts val="0"/>
                        </a:spcBef>
                        <a:spcAft>
                          <a:spcPts val="0"/>
                        </a:spcAft>
                        <a:buNone/>
                      </a:pPr>
                      <a:r>
                        <a:rPr lang="es-419"/>
                        <a:t>3,045 M</a:t>
                      </a:r>
                      <a:endParaRPr/>
                    </a:p>
                  </a:txBody>
                  <a:tcPr marT="91425" marB="91425" marR="91425" marL="91425"/>
                </a:tc>
                <a:tc>
                  <a:txBody>
                    <a:bodyPr/>
                    <a:lstStyle/>
                    <a:p>
                      <a:pPr indent="0" lvl="0" marL="0" rtl="0" algn="l">
                        <a:spcBef>
                          <a:spcPts val="0"/>
                        </a:spcBef>
                        <a:spcAft>
                          <a:spcPts val="0"/>
                        </a:spcAft>
                        <a:buNone/>
                      </a:pPr>
                      <a:r>
                        <a:rPr lang="es-419"/>
                        <a:t>16,622 M</a:t>
                      </a:r>
                      <a:endParaRPr/>
                    </a:p>
                  </a:txBody>
                  <a:tcPr marT="91425" marB="91425" marR="91425" marL="91425"/>
                </a:tc>
                <a:tc>
                  <a:txBody>
                    <a:bodyPr/>
                    <a:lstStyle/>
                    <a:p>
                      <a:pPr indent="0" lvl="0" marL="0" rtl="0" algn="l">
                        <a:spcBef>
                          <a:spcPts val="0"/>
                        </a:spcBef>
                        <a:spcAft>
                          <a:spcPts val="0"/>
                        </a:spcAft>
                        <a:buNone/>
                      </a:pPr>
                      <a:r>
                        <a:rPr lang="es-419"/>
                        <a:t>30,040 M</a:t>
                      </a:r>
                      <a:endParaRPr/>
                    </a:p>
                  </a:txBody>
                  <a:tcPr marT="91425" marB="91425" marR="91425" marL="91425"/>
                </a:tc>
                <a:tc>
                  <a:txBody>
                    <a:bodyPr/>
                    <a:lstStyle/>
                    <a:p>
                      <a:pPr indent="0" lvl="0" marL="0" rtl="0" algn="l">
                        <a:spcBef>
                          <a:spcPts val="0"/>
                        </a:spcBef>
                        <a:spcAft>
                          <a:spcPts val="0"/>
                        </a:spcAft>
                        <a:buNone/>
                      </a:pPr>
                      <a:r>
                        <a:rPr lang="es-419"/>
                        <a:t>33,912 M</a:t>
                      </a:r>
                      <a:endParaRPr/>
                    </a:p>
                  </a:txBody>
                  <a:tcPr marT="91425" marB="91425" marR="91425" marL="91425"/>
                </a:tc>
              </a:tr>
              <a:tr h="490750">
                <a:tc>
                  <a:txBody>
                    <a:bodyPr/>
                    <a:lstStyle/>
                    <a:p>
                      <a:pPr indent="0" lvl="0" marL="0" rtl="0" algn="l">
                        <a:spcBef>
                          <a:spcPts val="0"/>
                        </a:spcBef>
                        <a:spcAft>
                          <a:spcPts val="0"/>
                        </a:spcAft>
                        <a:buNone/>
                      </a:pPr>
                      <a:r>
                        <a:rPr lang="es-419"/>
                        <a:t>Growth Net Income</a:t>
                      </a:r>
                      <a:endParaRPr/>
                    </a:p>
                  </a:txBody>
                  <a:tcPr marT="91425" marB="91425" marR="91425" marL="91425">
                    <a:solidFill>
                      <a:srgbClr val="6AA84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s-419"/>
                        <a:t>-28.08%</a:t>
                      </a:r>
                      <a:endParaRPr/>
                    </a:p>
                  </a:txBody>
                  <a:tcPr marT="91425" marB="91425" marR="91425" marL="91425"/>
                </a:tc>
                <a:tc>
                  <a:txBody>
                    <a:bodyPr/>
                    <a:lstStyle/>
                    <a:p>
                      <a:pPr indent="0" lvl="0" marL="0" rtl="0" algn="l">
                        <a:spcBef>
                          <a:spcPts val="0"/>
                        </a:spcBef>
                        <a:spcAft>
                          <a:spcPts val="0"/>
                        </a:spcAft>
                        <a:buNone/>
                      </a:pPr>
                      <a:r>
                        <a:rPr lang="es-419"/>
                        <a:t>445.87%</a:t>
                      </a:r>
                      <a:endParaRPr/>
                    </a:p>
                  </a:txBody>
                  <a:tcPr marT="91425" marB="91425" marR="91425" marL="91425"/>
                </a:tc>
                <a:tc>
                  <a:txBody>
                    <a:bodyPr/>
                    <a:lstStyle/>
                    <a:p>
                      <a:pPr indent="0" lvl="0" marL="0" rtl="0" algn="l">
                        <a:spcBef>
                          <a:spcPts val="0"/>
                        </a:spcBef>
                        <a:spcAft>
                          <a:spcPts val="0"/>
                        </a:spcAft>
                        <a:buNone/>
                      </a:pPr>
                      <a:r>
                        <a:rPr lang="es-419"/>
                        <a:t>80.72%</a:t>
                      </a:r>
                      <a:endParaRPr/>
                    </a:p>
                  </a:txBody>
                  <a:tcPr marT="91425" marB="91425" marR="91425" marL="91425"/>
                </a:tc>
                <a:tc>
                  <a:txBody>
                    <a:bodyPr/>
                    <a:lstStyle/>
                    <a:p>
                      <a:pPr indent="0" lvl="0" marL="0" rtl="0" algn="l">
                        <a:spcBef>
                          <a:spcPts val="0"/>
                        </a:spcBef>
                        <a:spcAft>
                          <a:spcPts val="0"/>
                        </a:spcAft>
                        <a:buNone/>
                      </a:pPr>
                      <a:r>
                        <a:rPr lang="es-419"/>
                        <a:t>12.88 %</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idx="4294967295" type="title"/>
          </p:nvPr>
        </p:nvSpPr>
        <p:spPr>
          <a:xfrm>
            <a:off x="173000" y="83325"/>
            <a:ext cx="3693600" cy="57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0E796A"/>
                </a:solidFill>
              </a:rPr>
              <a:t>Revenue Projections</a:t>
            </a:r>
            <a:endParaRPr>
              <a:solidFill>
                <a:srgbClr val="0E796A"/>
              </a:solidFill>
            </a:endParaRPr>
          </a:p>
        </p:txBody>
      </p:sp>
      <p:pic>
        <p:nvPicPr>
          <p:cNvPr id="222" name="Google Shape;222;p24"/>
          <p:cNvPicPr preferRelativeResize="0"/>
          <p:nvPr/>
        </p:nvPicPr>
        <p:blipFill>
          <a:blip r:embed="rId3">
            <a:alphaModFix/>
          </a:blip>
          <a:stretch>
            <a:fillRect/>
          </a:stretch>
        </p:blipFill>
        <p:spPr>
          <a:xfrm>
            <a:off x="1245250" y="853125"/>
            <a:ext cx="6296054" cy="3985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710250" y="657300"/>
            <a:ext cx="3693600" cy="57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0E796A"/>
                </a:solidFill>
              </a:rPr>
              <a:t>Opportunities &amp; Risk</a:t>
            </a:r>
            <a:endParaRPr>
              <a:solidFill>
                <a:srgbClr val="0E796A"/>
              </a:solidFill>
            </a:endParaRPr>
          </a:p>
        </p:txBody>
      </p:sp>
      <p:sp>
        <p:nvSpPr>
          <p:cNvPr id="228" name="Google Shape;228;p25"/>
          <p:cNvSpPr/>
          <p:nvPr/>
        </p:nvSpPr>
        <p:spPr>
          <a:xfrm>
            <a:off x="4572000" y="4596150"/>
            <a:ext cx="3101400" cy="603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1470600" y="4596150"/>
            <a:ext cx="3101400" cy="60300"/>
          </a:xfrm>
          <a:prstGeom prst="rect">
            <a:avLst/>
          </a:prstGeom>
          <a:solidFill>
            <a:srgbClr val="EB5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txBox="1"/>
          <p:nvPr/>
        </p:nvSpPr>
        <p:spPr>
          <a:xfrm>
            <a:off x="841175" y="1521525"/>
            <a:ext cx="7075800" cy="2931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ato"/>
              <a:buChar char="●"/>
            </a:pPr>
            <a:r>
              <a:rPr lang="es-419" sz="1300">
                <a:latin typeface="Lato"/>
                <a:ea typeface="Lato"/>
                <a:cs typeface="Lato"/>
                <a:sym typeface="Lato"/>
              </a:rPr>
              <a:t>Dynamic demand  for electric vehicles globally</a:t>
            </a:r>
            <a:endParaRPr sz="1300">
              <a:latin typeface="Lato"/>
              <a:ea typeface="Lato"/>
              <a:cs typeface="Lato"/>
              <a:sym typeface="Lato"/>
            </a:endParaRPr>
          </a:p>
          <a:p>
            <a:pPr indent="0" lvl="0" marL="45720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s-419" sz="1300">
                <a:latin typeface="Lato"/>
                <a:ea typeface="Lato"/>
                <a:cs typeface="Lato"/>
                <a:sym typeface="Lato"/>
              </a:rPr>
              <a:t>In 2024, the EV market grew in a 25% in comparison to 2023 (</a:t>
            </a:r>
            <a:r>
              <a:rPr lang="es-419" sz="1300">
                <a:solidFill>
                  <a:srgbClr val="1F1F1F"/>
                </a:solidFill>
                <a:highlight>
                  <a:srgbClr val="FFFFFF"/>
                </a:highlight>
                <a:latin typeface="Lato"/>
                <a:ea typeface="Lato"/>
                <a:cs typeface="Lato"/>
                <a:sym typeface="Lato"/>
              </a:rPr>
              <a:t>USD 500.48 billion in 2023)</a:t>
            </a:r>
            <a:r>
              <a:rPr lang="es-419" sz="1300">
                <a:latin typeface="Lato"/>
                <a:ea typeface="Lato"/>
                <a:cs typeface="Lato"/>
                <a:sym typeface="Lato"/>
              </a:rPr>
              <a:t>, showing an increasing demand that companies like BYD could benefit from specially in the chinese and european market. The support of the chinese government via subsidies also represents an opportunity for the firm to expand even more its scope.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457200" rtl="0" algn="l">
              <a:spcBef>
                <a:spcPts val="0"/>
              </a:spcBef>
              <a:spcAft>
                <a:spcPts val="0"/>
              </a:spcAft>
              <a:buNone/>
            </a:pPr>
            <a:r>
              <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s-419" sz="1300">
                <a:latin typeface="Lato"/>
                <a:ea typeface="Lato"/>
                <a:cs typeface="Lato"/>
                <a:sym typeface="Lato"/>
              </a:rPr>
              <a:t>Technological advancements of competition</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s-419" sz="1300">
                <a:latin typeface="Lato"/>
                <a:ea typeface="Lato"/>
                <a:cs typeface="Lato"/>
                <a:sym typeface="Lato"/>
              </a:rPr>
              <a:t>The EV’s production can be technology intensive, with constant improvements in the products’ capabilities, the competition of brands such as Tesla, widely known as innovative, or Geely, can represent a threat for BYD’s market share worldwide.</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729450" y="551700"/>
            <a:ext cx="7954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E796A"/>
                </a:solidFill>
              </a:rPr>
              <a:t>Opportunity: Improving self-driving technologies</a:t>
            </a:r>
            <a:endParaRPr>
              <a:solidFill>
                <a:srgbClr val="0E796A"/>
              </a:solidFill>
            </a:endParaRPr>
          </a:p>
        </p:txBody>
      </p:sp>
      <p:sp>
        <p:nvSpPr>
          <p:cNvPr id="236" name="Google Shape;236;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es-419">
                <a:solidFill>
                  <a:schemeClr val="dk2"/>
                </a:solidFill>
              </a:rPr>
              <a:t>One of the main difficulties that BYD faces is that public opinion favors Tesla’s innovation and luxury. A key project  that can improve this situation is improving BYD’s automobiles self-driving capacity.</a:t>
            </a:r>
            <a:endParaRPr>
              <a:solidFill>
                <a:schemeClr val="dk2"/>
              </a:solidFill>
            </a:endParaRPr>
          </a:p>
          <a:p>
            <a:pPr indent="0" lvl="0" marL="457200" rtl="0" algn="l">
              <a:spcBef>
                <a:spcPts val="1600"/>
              </a:spcBef>
              <a:spcAft>
                <a:spcPts val="0"/>
              </a:spcAft>
              <a:buNone/>
            </a:pPr>
            <a:r>
              <a:t/>
            </a:r>
            <a:endParaRPr>
              <a:solidFill>
                <a:schemeClr val="dk2"/>
              </a:solidFill>
            </a:endParaRPr>
          </a:p>
          <a:p>
            <a:pPr indent="-311150" lvl="0" marL="457200" rtl="0" algn="l">
              <a:spcBef>
                <a:spcPts val="1600"/>
              </a:spcBef>
              <a:spcAft>
                <a:spcPts val="0"/>
              </a:spcAft>
              <a:buClr>
                <a:schemeClr val="dk2"/>
              </a:buClr>
              <a:buSzPts val="1300"/>
              <a:buChar char="●"/>
            </a:pPr>
            <a:r>
              <a:rPr lang="es-419">
                <a:solidFill>
                  <a:schemeClr val="dk2"/>
                </a:solidFill>
              </a:rPr>
              <a:t>This would improve the company’s perception in terms of innovation and the features customers would expect from the brand products.</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